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394" r:id="rId3"/>
    <p:sldId id="466" r:id="rId4"/>
    <p:sldId id="500" r:id="rId5"/>
    <p:sldId id="506" r:id="rId6"/>
    <p:sldId id="501" r:id="rId7"/>
    <p:sldId id="510" r:id="rId8"/>
    <p:sldId id="511" r:id="rId9"/>
    <p:sldId id="523" r:id="rId10"/>
    <p:sldId id="512" r:id="rId11"/>
    <p:sldId id="509" r:id="rId12"/>
    <p:sldId id="513" r:id="rId13"/>
    <p:sldId id="522" r:id="rId14"/>
    <p:sldId id="517" r:id="rId15"/>
    <p:sldId id="514" r:id="rId16"/>
    <p:sldId id="521" r:id="rId17"/>
    <p:sldId id="524" r:id="rId18"/>
    <p:sldId id="528" r:id="rId19"/>
    <p:sldId id="526" r:id="rId20"/>
    <p:sldId id="525" r:id="rId21"/>
    <p:sldId id="536" r:id="rId22"/>
    <p:sldId id="537" r:id="rId23"/>
    <p:sldId id="534" r:id="rId24"/>
    <p:sldId id="530" r:id="rId25"/>
    <p:sldId id="535" r:id="rId26"/>
    <p:sldId id="540" r:id="rId27"/>
    <p:sldId id="541" r:id="rId28"/>
    <p:sldId id="527" r:id="rId29"/>
    <p:sldId id="518" r:id="rId30"/>
    <p:sldId id="542" r:id="rId31"/>
    <p:sldId id="515" r:id="rId32"/>
    <p:sldId id="539" r:id="rId33"/>
    <p:sldId id="543" r:id="rId34"/>
    <p:sldId id="544" r:id="rId35"/>
    <p:sldId id="545" r:id="rId36"/>
    <p:sldId id="546" r:id="rId37"/>
    <p:sldId id="547" r:id="rId38"/>
    <p:sldId id="505" r:id="rId39"/>
    <p:sldId id="503" r:id="rId40"/>
    <p:sldId id="442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6B6FE0-C7BA-4DC7-A26B-78008A27D1AD}">
          <p14:sldIdLst>
            <p14:sldId id="394"/>
            <p14:sldId id="466"/>
            <p14:sldId id="500"/>
          </p14:sldIdLst>
        </p14:section>
        <p14:section name="Simple Class Inheritance" id="{8A76DF29-9068-4B0C-A55A-1AFCA4CF9EE7}">
          <p14:sldIdLst>
            <p14:sldId id="506"/>
            <p14:sldId id="501"/>
            <p14:sldId id="510"/>
            <p14:sldId id="511"/>
            <p14:sldId id="523"/>
          </p14:sldIdLst>
        </p14:section>
        <p14:section name="Using the Parent Members" id="{F938DAEA-6AC6-488E-955B-B6CC696FD80A}">
          <p14:sldIdLst>
            <p14:sldId id="512"/>
            <p14:sldId id="509"/>
            <p14:sldId id="513"/>
            <p14:sldId id="522"/>
            <p14:sldId id="517"/>
          </p14:sldIdLst>
        </p14:section>
        <p14:section name="Prototype Chains" id="{EF3E20EF-E413-4ECC-962C-9E4996587F53}">
          <p14:sldIdLst>
            <p14:sldId id="514"/>
            <p14:sldId id="521"/>
            <p14:sldId id="524"/>
            <p14:sldId id="528"/>
            <p14:sldId id="526"/>
            <p14:sldId id="525"/>
            <p14:sldId id="536"/>
            <p14:sldId id="537"/>
            <p14:sldId id="534"/>
            <p14:sldId id="530"/>
            <p14:sldId id="535"/>
            <p14:sldId id="540"/>
            <p14:sldId id="541"/>
            <p14:sldId id="527"/>
          </p14:sldIdLst>
        </p14:section>
        <p14:section name="Abstract Classes and Mixins" id="{F6827B2D-AE1D-4531-A21D-E1A1B499F9B9}">
          <p14:sldIdLst>
            <p14:sldId id="518"/>
            <p14:sldId id="542"/>
            <p14:sldId id="515"/>
            <p14:sldId id="539"/>
            <p14:sldId id="543"/>
            <p14:sldId id="544"/>
            <p14:sldId id="545"/>
            <p14:sldId id="546"/>
            <p14:sldId id="547"/>
          </p14:sldIdLst>
        </p14:section>
        <p14:section name="Conclusion" id="{12732869-BE39-4408-8776-3EDCD739E2F9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9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671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78289"/>
            <a:ext cx="8125251" cy="1398311"/>
          </a:xfrm>
        </p:spPr>
        <p:txBody>
          <a:bodyPr>
            <a:normAutofit/>
          </a:bodyPr>
          <a:lstStyle/>
          <a:p>
            <a:r>
              <a:rPr lang="en-US" dirty="0"/>
              <a:t>Class Inheritance, Prototypes, Prototype Chain, Code Reuse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57599" y="3675987"/>
            <a:ext cx="171252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Inheritance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6000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0" y="3507315"/>
            <a:ext cx="2330456" cy="26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Person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50152"/>
            <a:ext cx="10651276" cy="5074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Person {</a:t>
            </a:r>
          </a:p>
          <a:p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email) {</a:t>
            </a:r>
          </a:p>
          <a:p>
            <a:r>
              <a:rPr lang="en-US" sz="2900" noProof="1"/>
              <a:t>    this.name = name;</a:t>
            </a:r>
          </a:p>
          <a:p>
            <a:r>
              <a:rPr lang="en-US" sz="2900" noProof="1"/>
              <a:t>    this.email = email;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r>
              <a:rPr lang="en-US" sz="2900" noProof="1"/>
              <a:t>    let className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900" noProof="1"/>
              <a:t>;</a:t>
            </a:r>
          </a:p>
          <a:p>
            <a:pPr marL="1166813" indent="-1166813"/>
            <a:r>
              <a:rPr lang="en-US" sz="2900" noProof="1"/>
              <a:t>    return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${className} (name: ${this.name}, email: ${this.email})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Teacher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Teacher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subject)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this.subject = subject;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subject: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${this.subject})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2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Inheriting and Replacing </a:t>
            </a:r>
            <a:r>
              <a:rPr lang="en-US" sz="3900" noProof="1"/>
              <a:t>toString() – Student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Student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course)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this.course = course;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course: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${this.course})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4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Usage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104088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Person (name: Maria, email: 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2799944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Teacher (name: Ivan, email: iv@yahoo.com, subject: PHP)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0936" y="4489399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Student</a:t>
            </a:r>
            <a:r>
              <a:rPr lang="en-US" sz="3000" noProof="1"/>
              <a:t>("Ana",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"ana@mail.ru",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3);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Student (name: Ana, email: ana@mail.ru, course: 3)</a:t>
            </a:r>
          </a:p>
        </p:txBody>
      </p:sp>
    </p:spTree>
    <p:extLst>
      <p:ext uri="{BB962C8B-B14F-4D97-AF65-F5344CB8AC3E}">
        <p14:creationId xmlns:p14="http://schemas.microsoft.com/office/powerpoint/2010/main" val="16271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The Prototype Chains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4424"/>
            <a:ext cx="8938472" cy="719034"/>
          </a:xfrm>
        </p:spPr>
        <p:txBody>
          <a:bodyPr/>
          <a:lstStyle/>
          <a:p>
            <a:r>
              <a:rPr lang="en-US"/>
              <a:t>How Do They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8" y="838200"/>
            <a:ext cx="7287020" cy="36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The Prototype Chain for JS Classes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flipH="1">
            <a:off x="3741497" y="4765199"/>
            <a:ext cx="1112303" cy="4546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 flipV="1">
            <a:off x="7370357" y="3076453"/>
            <a:ext cx="1354493" cy="547754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57" idx="2"/>
            <a:endCxn id="23" idx="2"/>
          </p:cNvCxnSpPr>
          <p:nvPr/>
        </p:nvCxnSpPr>
        <p:spPr>
          <a:xfrm rot="10800000">
            <a:off x="5898643" y="5115129"/>
            <a:ext cx="2826207" cy="750873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426928" y="2133286"/>
            <a:ext cx="2943428" cy="2981842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58412" y="990600"/>
            <a:ext cx="3074344" cy="2482339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20223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58412" y="3780148"/>
            <a:ext cx="3074344" cy="2482339"/>
            <a:chOff x="7820668" y="1121938"/>
            <a:chExt cx="2921944" cy="2482339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72299" y="2918475"/>
              <a:ext cx="20223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60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96201" y="2145314"/>
            <a:ext cx="2545296" cy="684667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4621" y="1142324"/>
              <a:ext cx="1385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>
            <a:off x="1196201" y="2487649"/>
            <a:ext cx="369112" cy="2743171"/>
          </a:xfrm>
          <a:prstGeom prst="bentConnector3">
            <a:avLst>
              <a:gd name="adj1" fmla="val 22781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196201" y="3919830"/>
            <a:ext cx="2545296" cy="1699829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35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in 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JS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(template)</a:t>
            </a:r>
          </a:p>
          <a:p>
            <a:pPr lvl="1"/>
            <a:r>
              <a:rPr lang="en-US" dirty="0"/>
              <a:t>Internally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__proto__ </a:t>
            </a:r>
            <a:r>
              <a:rPr lang="en-US" dirty="0"/>
              <a:t>in browsers and </a:t>
            </a:r>
            <a:r>
              <a:rPr lang="en-US" noProof="1"/>
              <a:t>NodeJS</a:t>
            </a:r>
          </a:p>
          <a:p>
            <a:pPr lvl="1"/>
            <a:r>
              <a:rPr lang="en-US" dirty="0"/>
              <a:t>Properties not found in the object are looked up in the prototype</a:t>
            </a:r>
          </a:p>
          <a:p>
            <a:pPr>
              <a:spcBef>
                <a:spcPts val="6000"/>
              </a:spcBef>
            </a:pPr>
            <a:r>
              <a:rPr lang="en-US" dirty="0"/>
              <a:t>Can be obtained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Object.getPrototypeOf(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__proto__ </a:t>
            </a:r>
            <a:r>
              <a:rPr lang="en-US" dirty="0"/>
              <a:t>directly is deprecated and should be avoided!</a:t>
            </a:r>
          </a:p>
        </p:txBody>
      </p:sp>
    </p:spTree>
    <p:extLst>
      <p:ext uri="{BB962C8B-B14F-4D97-AF65-F5344CB8AC3E}">
        <p14:creationId xmlns:p14="http://schemas.microsoft.com/office/powerpoint/2010/main" val="1644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function)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 (for Classes)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566741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(class prototype holds the parent class)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1496" y="5224862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Function.prototype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8" name="Straight Arrow Connector 35"/>
          <p:cNvCxnSpPr>
            <a:stCxn id="15" idx="0"/>
            <a:endCxn id="10" idx="2"/>
          </p:cNvCxnSpPr>
          <p:nvPr/>
        </p:nvCxnSpPr>
        <p:spPr>
          <a:xfrm flipV="1">
            <a:off x="10598085" y="3689932"/>
            <a:ext cx="0" cy="653468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/>
          <p:cNvGrpSpPr/>
          <p:nvPr/>
        </p:nvGrpSpPr>
        <p:grpSpPr>
          <a:xfrm>
            <a:off x="9599612" y="1981200"/>
            <a:ext cx="1996946" cy="1708732"/>
            <a:chOff x="4446384" y="1457528"/>
            <a:chExt cx="2943427" cy="1874912"/>
          </a:xfrm>
        </p:grpSpPr>
        <p:sp>
          <p:nvSpPr>
            <p:cNvPr id="10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1" y="1495064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99612" y="4343400"/>
            <a:ext cx="1996946" cy="1295014"/>
            <a:chOff x="4446384" y="1457528"/>
            <a:chExt cx="2943427" cy="1420959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42095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3" y="2094437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0411" y="1503083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19" name="Text Placeholder 5"/>
          <p:cNvSpPr txBox="1">
            <a:spLocks/>
          </p:cNvSpPr>
          <p:nvPr/>
        </p:nvSpPr>
        <p:spPr>
          <a:xfrm>
            <a:off x="912812" y="3886200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__proto__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 as the above (unofficial property)</a:t>
            </a:r>
          </a:p>
        </p:txBody>
      </p:sp>
    </p:spTree>
    <p:extLst>
      <p:ext uri="{BB962C8B-B14F-4D97-AF65-F5344CB8AC3E}">
        <p14:creationId xmlns:p14="http://schemas.microsoft.com/office/powerpoint/2010/main" val="18388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/ functions</a:t>
            </a:r>
          </a:p>
          <a:p>
            <a:pPr lvl="1"/>
            <a:r>
              <a:rPr lang="en-US" dirty="0"/>
              <a:t>Classes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holds the parent class / function</a:t>
            </a:r>
          </a:p>
          <a:p>
            <a:pPr lvl="1"/>
            <a:r>
              <a:rPr lang="en-US" dirty="0"/>
              <a:t>Classes have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 used to create n</a:t>
            </a:r>
            <a:r>
              <a:rPr lang="bg-BG" dirty="0"/>
              <a:t>е</a:t>
            </a:r>
            <a:r>
              <a:rPr lang="en-US" dirty="0"/>
              <a:t>w objects</a:t>
            </a:r>
          </a:p>
          <a:p>
            <a:pPr lvl="2"/>
            <a:r>
              <a:rPr lang="en-US" dirty="0"/>
              <a:t>Assigned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of each new object</a:t>
            </a:r>
          </a:p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1"/>
            <a:r>
              <a:rPr lang="en-US" dirty="0"/>
              <a:t>Objects do not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in 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Chains for Classes and Objects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10" y="1195332"/>
            <a:ext cx="8190002" cy="5117090"/>
          </a:xfrm>
          <a:prstGeom prst="roundRect">
            <a:avLst>
              <a:gd name="adj" fmla="val 1598"/>
            </a:avLst>
          </a:prstGeom>
        </p:spPr>
      </p:pic>
    </p:spTree>
    <p:extLst>
      <p:ext uri="{BB962C8B-B14F-4D97-AF65-F5344CB8AC3E}">
        <p14:creationId xmlns:p14="http://schemas.microsoft.com/office/powerpoint/2010/main" val="407989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Inheritance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Parent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Prototype Chains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Abstract Classes and</a:t>
            </a:r>
            <a:br>
              <a:rPr lang="en-US" dirty="0"/>
            </a:br>
            <a:r>
              <a:rPr lang="en-US" dirty="0"/>
              <a:t>Class Hierarchies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248034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78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4538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381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4538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4566" y="3962400"/>
            <a:ext cx="2830631" cy="2530005"/>
            <a:chOff x="4434566" y="3962400"/>
            <a:chExt cx="2830631" cy="2530005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62400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229203" cy="390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</p:grpSp>
      <p:sp>
        <p:nvSpPr>
          <p:cNvPr id="83" name="Rectangle: Rounded Corners 13"/>
          <p:cNvSpPr/>
          <p:nvPr/>
        </p:nvSpPr>
        <p:spPr>
          <a:xfrm>
            <a:off x="4877788" y="1719484"/>
            <a:ext cx="1944187" cy="462288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</a:p>
        </p:txBody>
      </p:sp>
      <p:sp>
        <p:nvSpPr>
          <p:cNvPr id="84" name="Rectangle: Rounded Corners 13"/>
          <p:cNvSpPr/>
          <p:nvPr/>
        </p:nvSpPr>
        <p:spPr>
          <a:xfrm>
            <a:off x="4877790" y="216896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sp>
        <p:nvSpPr>
          <p:cNvPr id="85" name="Rectangle: Rounded Corners 13"/>
          <p:cNvSpPr/>
          <p:nvPr/>
        </p:nvSpPr>
        <p:spPr>
          <a:xfrm>
            <a:off x="8588606" y="189649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6331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7.40741E-7 L -0.00013 0.4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-0.00013 0.4113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697E-6 4.81481E-6 L -0.3049 0.518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1" y="2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4538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381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4538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34566" y="3962400"/>
            <a:ext cx="2830631" cy="2530005"/>
            <a:chOff x="4434566" y="3962400"/>
            <a:chExt cx="2830631" cy="2530005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62400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229203" cy="390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__</a:t>
              </a:r>
              <a:r>
                <a:rPr lang="en-US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/>
                <a:t>__</a:t>
              </a: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4877789" y="4535004"/>
              <a:ext cx="1944187" cy="46228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80" name="Rectangle: Rounded Corners 13"/>
            <p:cNvSpPr/>
            <p:nvPr/>
          </p:nvSpPr>
          <p:spPr>
            <a:xfrm>
              <a:off x="4877790" y="4997294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82" name="Rectangle: Rounded Corners 13"/>
            <p:cNvSpPr/>
            <p:nvPr/>
          </p:nvSpPr>
          <p:spPr>
            <a:xfrm>
              <a:off x="4877790" y="5458959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</p:grpSp>
      <p:cxnSp>
        <p:nvCxnSpPr>
          <p:cNvPr id="45" name="Straight Connector 9"/>
          <p:cNvCxnSpPr/>
          <p:nvPr/>
        </p:nvCxnSpPr>
        <p:spPr>
          <a:xfrm rot="10800000" flipH="1">
            <a:off x="8677312" y="3437357"/>
            <a:ext cx="871754" cy="2759192"/>
          </a:xfrm>
          <a:prstGeom prst="bentConnector4">
            <a:avLst>
              <a:gd name="adj1" fmla="val -102935"/>
              <a:gd name="adj2" fmla="val 8349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14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0.3034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08149" y="1828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11637" y="2895600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57309" y="2352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6612" y="2895600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>
            <a:off x="7685982" y="3666848"/>
            <a:ext cx="1237765" cy="831704"/>
          </a:xfrm>
          <a:prstGeom prst="bentConnector3">
            <a:avLst>
              <a:gd name="adj1" fmla="val 58208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910956" y="3666848"/>
            <a:ext cx="1167118" cy="374762"/>
          </a:xfrm>
          <a:prstGeom prst="bentConnector3">
            <a:avLst>
              <a:gd name="adj1" fmla="val 5497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418012" y="2311924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0412" y="231192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08149" y="5069349"/>
            <a:ext cx="3142207" cy="1153598"/>
            <a:chOff x="8408149" y="5069349"/>
            <a:chExt cx="3142207" cy="1153598"/>
          </a:xfrm>
        </p:grpSpPr>
        <p:sp>
          <p:nvSpPr>
            <p:cNvPr id="8" name="Arrow: Up 7"/>
            <p:cNvSpPr/>
            <p:nvPr/>
          </p:nvSpPr>
          <p:spPr>
            <a:xfrm>
              <a:off x="9689680" y="5069349"/>
              <a:ext cx="6096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08149" y="5699727"/>
              <a:ext cx="3142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Property lookup</a:t>
              </a:r>
              <a:endParaRPr lang="en-US" sz="2800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8718E-6 1.85185E-6 L -0.31245 1.85185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08149" y="2209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94212" y="4538861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57309" y="2733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6612" y="4538861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4212" y="168658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5" name="Straight Connector 14"/>
          <p:cNvCxnSpPr>
            <a:stCxn id="106" idx="3"/>
            <a:endCxn id="82" idx="0"/>
          </p:cNvCxnSpPr>
          <p:nvPr/>
        </p:nvCxnSpPr>
        <p:spPr>
          <a:xfrm flipH="1">
            <a:off x="6031384" y="2551885"/>
            <a:ext cx="1191318" cy="1986976"/>
          </a:xfrm>
          <a:prstGeom prst="bentConnector4">
            <a:avLst>
              <a:gd name="adj1" fmla="val -14316"/>
              <a:gd name="adj2" fmla="val 71341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 flipV="1">
            <a:off x="7568556" y="4879551"/>
            <a:ext cx="1355190" cy="43055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910957" y="5310109"/>
            <a:ext cx="1049693" cy="374762"/>
          </a:xfrm>
          <a:prstGeom prst="bentConnector3">
            <a:avLst>
              <a:gd name="adj1" fmla="val 6106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" name="Group 28"/>
          <p:cNvGrpSpPr/>
          <p:nvPr/>
        </p:nvGrpSpPr>
        <p:grpSpPr>
          <a:xfrm>
            <a:off x="862056" y="1700523"/>
            <a:ext cx="2943428" cy="1782200"/>
            <a:chOff x="862056" y="2296180"/>
            <a:chExt cx="2943428" cy="1782200"/>
          </a:xfrm>
        </p:grpSpPr>
        <p:sp>
          <p:nvSpPr>
            <p:cNvPr id="110" name="Rectangle: Rounded Corners 109"/>
            <p:cNvSpPr/>
            <p:nvPr/>
          </p:nvSpPr>
          <p:spPr>
            <a:xfrm>
              <a:off x="862056" y="2296180"/>
              <a:ext cx="2943428" cy="1782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6084" y="22961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1288928" y="3576051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690024" y="3431491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16" name="Rectangle: Rounded Corners 13"/>
            <p:cNvSpPr/>
            <p:nvPr/>
          </p:nvSpPr>
          <p:spPr>
            <a:xfrm>
              <a:off x="1184011" y="2854645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34" name="Straight Connector 33"/>
          <p:cNvCxnSpPr>
            <a:stCxn id="116" idx="3"/>
            <a:endCxn id="97" idx="0"/>
          </p:cNvCxnSpPr>
          <p:nvPr/>
        </p:nvCxnSpPr>
        <p:spPr>
          <a:xfrm flipH="1">
            <a:off x="2373784" y="2528673"/>
            <a:ext cx="1109743" cy="2010188"/>
          </a:xfrm>
          <a:prstGeom prst="bentConnector4">
            <a:avLst>
              <a:gd name="adj1" fmla="val -14059"/>
              <a:gd name="adj2" fmla="val 71149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stCxn id="105" idx="2"/>
            <a:endCxn id="110" idx="3"/>
          </p:cNvCxnSpPr>
          <p:nvPr/>
        </p:nvCxnSpPr>
        <p:spPr>
          <a:xfrm rot="10800000">
            <a:off x="3805485" y="2591624"/>
            <a:ext cx="1155165" cy="54552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880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Constructor Prototype Chain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54068" y="266700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28" name="Straight Connector 127"/>
          <p:cNvCxnSpPr>
            <a:stCxn id="105" idx="4"/>
            <a:endCxn id="46" idx="2"/>
          </p:cNvCxnSpPr>
          <p:nvPr/>
        </p:nvCxnSpPr>
        <p:spPr>
          <a:xfrm rot="5400000">
            <a:off x="7465813" y="2998386"/>
            <a:ext cx="243486" cy="2787858"/>
          </a:xfrm>
          <a:prstGeom prst="bentConnector3">
            <a:avLst>
              <a:gd name="adj1" fmla="val 480016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Group 44"/>
          <p:cNvGrpSpPr/>
          <p:nvPr/>
        </p:nvGrpSpPr>
        <p:grpSpPr>
          <a:xfrm>
            <a:off x="4656455" y="2667000"/>
            <a:ext cx="3074344" cy="1847058"/>
            <a:chOff x="4494212" y="1686580"/>
            <a:chExt cx="3074344" cy="1847058"/>
          </a:xfrm>
        </p:grpSpPr>
        <p:sp>
          <p:nvSpPr>
            <p:cNvPr id="46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3" name="Straight Connector 12"/>
          <p:cNvCxnSpPr>
            <a:stCxn id="106" idx="1"/>
            <a:endCxn id="50" idx="3"/>
          </p:cNvCxnSpPr>
          <p:nvPr/>
        </p:nvCxnSpPr>
        <p:spPr>
          <a:xfrm flipH="1">
            <a:off x="7305626" y="3532305"/>
            <a:ext cx="1421818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Group 52"/>
          <p:cNvGrpSpPr/>
          <p:nvPr/>
        </p:nvGrpSpPr>
        <p:grpSpPr>
          <a:xfrm>
            <a:off x="911912" y="2667000"/>
            <a:ext cx="3074344" cy="1847058"/>
            <a:chOff x="4494212" y="1686580"/>
            <a:chExt cx="3074344" cy="1847058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6" name="Straight Connector 15"/>
          <p:cNvCxnSpPr>
            <a:stCxn id="50" idx="1"/>
            <a:endCxn id="58" idx="3"/>
          </p:cNvCxnSpPr>
          <p:nvPr/>
        </p:nvCxnSpPr>
        <p:spPr>
          <a:xfrm flipH="1">
            <a:off x="3561083" y="3532305"/>
            <a:ext cx="1389429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49" idx="4"/>
            <a:endCxn id="54" idx="2"/>
          </p:cNvCxnSpPr>
          <p:nvPr/>
        </p:nvCxnSpPr>
        <p:spPr>
          <a:xfrm rot="5400000">
            <a:off x="3744735" y="2974921"/>
            <a:ext cx="243486" cy="2834788"/>
          </a:xfrm>
          <a:prstGeom prst="bentConnector3">
            <a:avLst>
              <a:gd name="adj1" fmla="val 46809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725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noProof="1"/>
              <a:t>Extend a passed class's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prototype</a:t>
            </a:r>
            <a:r>
              <a:rPr lang="en-US" noProof="1"/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species</a:t>
            </a:r>
            <a:r>
              <a:rPr lang="en-US" noProof="1"/>
              <a:t> and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toSpeciesString</a:t>
            </a:r>
            <a:r>
              <a:rPr lang="en-US" noProof="1"/>
              <a:t>:</a:t>
            </a:r>
          </a:p>
          <a:p>
            <a:pPr lvl="1"/>
            <a:r>
              <a:rPr lang="en-US" b="1" noProof="1">
                <a:latin typeface="Consolas" pitchFamily="49" charset="0"/>
                <a:cs typeface="Consolas" pitchFamily="49" charset="0"/>
              </a:rPr>
              <a:t>Person.prototype.species</a:t>
            </a:r>
            <a:r>
              <a:rPr lang="en-US" noProof="1"/>
              <a:t> - returns "Human";</a:t>
            </a:r>
          </a:p>
          <a:p>
            <a:pPr lvl="1"/>
            <a:r>
              <a:rPr lang="en-US" b="1" noProof="1">
                <a:latin typeface="Consolas" pitchFamily="49" charset="0"/>
                <a:cs typeface="Consolas" pitchFamily="49" charset="0"/>
              </a:rPr>
              <a:t>Person.prototype.toSpeciesString()</a:t>
            </a:r>
            <a:r>
              <a:rPr lang="en-US" noProof="1"/>
              <a:t> - a function that returns</a:t>
            </a:r>
            <a:br>
              <a:rPr lang="en-US" noProof="1"/>
            </a:br>
            <a:r>
              <a:rPr lang="en-US" noProof="1"/>
              <a:t>"I am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{species}</a:t>
            </a:r>
            <a:r>
              <a:rPr lang="en-US" noProof="1">
                <a:cs typeface="Consolas" pitchFamily="49" charset="0"/>
              </a:rPr>
              <a:t>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{class.toString()}</a:t>
            </a:r>
            <a:r>
              <a:rPr lang="en-US" noProof="1"/>
              <a:t>"</a:t>
            </a:r>
          </a:p>
          <a:p>
            <a:pPr lvl="1"/>
            <a:r>
              <a:rPr lang="en-US" noProof="1"/>
              <a:t>Example: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noProof="1"/>
              <a:t>("Maria", "maria@gmail.com");</a:t>
            </a:r>
          </a:p>
          <a:p>
            <a:pPr lvl="1"/>
            <a:r>
              <a:rPr lang="en-US" i="1" noProof="1"/>
              <a:t>"I am a Human.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noProof="1"/>
              <a:t>Person (name: Maria, email: maria@gmail.com)"</a:t>
            </a:r>
          </a:p>
          <a:p>
            <a:pPr lvl="1"/>
            <a:r>
              <a:rPr lang="en-US" noProof="1"/>
              <a:t>Example: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Student</a:t>
            </a:r>
            <a:r>
              <a:rPr lang="en-US" noProof="1"/>
              <a:t>("Ana", "ana@mail.ru", 3); </a:t>
            </a:r>
          </a:p>
          <a:p>
            <a:pPr lvl="1"/>
            <a:r>
              <a:rPr lang="en-US" i="1" noProof="1"/>
              <a:t>"I am a Human.</a:t>
            </a:r>
            <a:r>
              <a:rPr lang="en-US" i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noProof="1"/>
              <a:t>Student (name: Ana, email: ana@mail.ru, course: 3)"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Extending Prototype</a:t>
            </a:r>
          </a:p>
        </p:txBody>
      </p:sp>
    </p:spTree>
    <p:extLst>
      <p:ext uri="{BB962C8B-B14F-4D97-AF65-F5344CB8AC3E}">
        <p14:creationId xmlns:p14="http://schemas.microsoft.com/office/powerpoint/2010/main" val="36774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219200"/>
            <a:ext cx="11125200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extendPrototype(Person)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Person.prototype.species = "Human";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Person.prototype.toSpeciesString = 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`I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am a ${this.species}. ${this.toString()}`;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1812" y="4655673"/>
            <a:ext cx="4113070" cy="1827194"/>
            <a:chOff x="7975245" y="1199744"/>
            <a:chExt cx="2571739" cy="182719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7975245" y="1199746"/>
              <a:ext cx="2571739" cy="182719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5245" y="1199744"/>
              <a:ext cx="859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8175535" y="1722965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species</a:t>
              </a: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toSpeciesString()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915" y="4655673"/>
            <a:ext cx="4091097" cy="1827194"/>
            <a:chOff x="7975244" y="1199744"/>
            <a:chExt cx="2571739" cy="1827194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7975244" y="1199744"/>
              <a:ext cx="2571739" cy="182719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5245" y="1199744"/>
              <a:ext cx="983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8175535" y="1715435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species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toSpeciesString()</a:t>
              </a:r>
            </a:p>
          </p:txBody>
        </p:sp>
      </p:grpSp>
      <p:cxnSp>
        <p:nvCxnSpPr>
          <p:cNvPr id="20" name="Straight Arrow Connector 35"/>
          <p:cNvCxnSpPr/>
          <p:nvPr/>
        </p:nvCxnSpPr>
        <p:spPr>
          <a:xfrm flipH="1">
            <a:off x="4644882" y="6027455"/>
            <a:ext cx="2921034" cy="0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4848099" y="4671140"/>
            <a:ext cx="2514600" cy="1007501"/>
          </a:xfrm>
          <a:prstGeom prst="wedgeRoundRectCallout">
            <a:avLst>
              <a:gd name="adj1" fmla="val -31650"/>
              <a:gd name="adj2" fmla="val 75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Inherits properties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some value in </a:t>
            </a:r>
            <a:r>
              <a:rPr lang="en-US" dirty="0" err="1"/>
              <a:t>class.prototype</a:t>
            </a:r>
            <a:endParaRPr lang="en-US" dirty="0"/>
          </a:p>
          <a:p>
            <a:pPr lvl="1"/>
            <a:r>
              <a:rPr lang="en-US" dirty="0" err="1"/>
              <a:t>Person.prototype.species</a:t>
            </a:r>
            <a:r>
              <a:rPr lang="en-US" dirty="0"/>
              <a:t> = "Human";</a:t>
            </a:r>
          </a:p>
          <a:p>
            <a:pPr lvl="1"/>
            <a:r>
              <a:rPr lang="en-US" dirty="0" err="1"/>
              <a:t>Person.prototype.toSpeciesString</a:t>
            </a:r>
            <a:r>
              <a:rPr lang="en-US" dirty="0"/>
              <a:t> = function() {</a:t>
            </a:r>
            <a:br>
              <a:rPr lang="en-US" dirty="0"/>
            </a:br>
            <a:r>
              <a:rPr lang="en-US" dirty="0"/>
              <a:t>  return "I am a" + </a:t>
            </a:r>
            <a:r>
              <a:rPr lang="en-US" dirty="0" err="1"/>
              <a:t>this.species</a:t>
            </a:r>
            <a:r>
              <a:rPr lang="en-US" dirty="0"/>
              <a:t> + ". " + </a:t>
            </a:r>
            <a:r>
              <a:rPr lang="en-US" dirty="0" err="1"/>
              <a:t>toString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r>
              <a:rPr lang="en-US" dirty="0"/>
              <a:t>let s = new Student(…);</a:t>
            </a:r>
          </a:p>
          <a:p>
            <a:pPr lvl="1"/>
            <a:r>
              <a:rPr lang="en-US" dirty="0"/>
              <a:t>console.log(</a:t>
            </a:r>
            <a:r>
              <a:rPr lang="en-US" dirty="0" err="1"/>
              <a:t>s.toSpeciesString</a:t>
            </a:r>
            <a:r>
              <a:rPr lang="en-US" dirty="0"/>
              <a:t>());</a:t>
            </a:r>
          </a:p>
          <a:p>
            <a:r>
              <a:rPr lang="en-US" dirty="0"/>
              <a:t>Judge tests!!!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err="1"/>
              <a:t>Class.prototype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7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noProof="1"/>
              <a:t>Abstract Classes and Mixins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Inheriting Pieces of Functionality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136" y="1658203"/>
            <a:ext cx="8866313" cy="2532797"/>
            <a:chOff x="1682136" y="1658203"/>
            <a:chExt cx="8866313" cy="253279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916974" y="1658203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1682136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916974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Truck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51812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  <p:cxnSp>
          <p:nvCxnSpPr>
            <p:cNvPr id="3" name="Straight Connector 2"/>
            <p:cNvCxnSpPr>
              <a:stCxn id="12" idx="0"/>
              <a:endCxn id="7" idx="2"/>
            </p:cNvCxnSpPr>
            <p:nvPr/>
          </p:nvCxnSpPr>
          <p:spPr>
            <a:xfrm flipV="1">
              <a:off x="6115293" y="2344003"/>
              <a:ext cx="0" cy="116119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1" idx="0"/>
              <a:endCxn id="7" idx="1"/>
            </p:cNvCxnSpPr>
            <p:nvPr/>
          </p:nvCxnSpPr>
          <p:spPr>
            <a:xfrm rot="5400000" flipH="1" flipV="1">
              <a:off x="3146666" y="1734893"/>
              <a:ext cx="1504097" cy="2036519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13" idx="0"/>
              <a:endCxn id="7" idx="3"/>
            </p:cNvCxnSpPr>
            <p:nvPr/>
          </p:nvCxnSpPr>
          <p:spPr>
            <a:xfrm rot="16200000" flipV="1">
              <a:off x="7579823" y="1734892"/>
              <a:ext cx="1504097" cy="2036520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892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/>
              <a:t>Abstract classes are classes that can't be instantiated.</a:t>
            </a:r>
          </a:p>
          <a:p>
            <a:r>
              <a:rPr lang="en-US" dirty="0"/>
              <a:t>Uses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new.target</a:t>
            </a:r>
            <a:r>
              <a:rPr lang="en-US" dirty="0"/>
              <a:t> to check who called 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Abstract Class?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2667000"/>
            <a:ext cx="10540094" cy="3744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class Abstract {</a:t>
            </a:r>
          </a:p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  </a:t>
            </a:r>
            <a:r>
              <a:rPr lang="en-US" noProof="1">
                <a:solidFill>
                  <a:schemeClr val="tx1"/>
                </a:solidFill>
                <a:effectLst/>
              </a:rPr>
              <a:t>constructor() {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  if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new.target</a:t>
            </a:r>
            <a:r>
              <a:rPr lang="en-US" noProof="1">
                <a:solidFill>
                  <a:schemeClr val="tx1"/>
                </a:solidFill>
                <a:effectLst/>
              </a:rPr>
              <a:t> === Abstract) {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    throw new TypeError("Cannot construct Abstract instances directly");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}</a:t>
            </a:r>
            <a:endParaRPr lang="en-US" i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5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#js-inherit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/>
              <a:t> are bits of functionality that can be added to objects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Allows extending existing classes without modifying them directly</a:t>
            </a:r>
          </a:p>
          <a:p>
            <a:pPr lvl="1"/>
            <a:r>
              <a:rPr lang="en-US" dirty="0"/>
              <a:t>The code becomes more portable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8024" y="3890499"/>
            <a:ext cx="8229600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Mixin()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this.extensionFunc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New functionality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27212" y="1136246"/>
            <a:ext cx="106392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asCircle()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this.area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Math.PI *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.radius *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.radius;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constructor(radius)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this.radius = 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asCircle.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Circle.prototype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circle1 = new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circle1.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142412" y="3429000"/>
            <a:ext cx="1954356" cy="1676400"/>
            <a:chOff x="9142412" y="3429000"/>
            <a:chExt cx="1954356" cy="1676400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9142412" y="3429000"/>
              <a:ext cx="1954356" cy="16764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362539" y="3963236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6557" y="3463209"/>
              <a:ext cx="168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Circle</a:t>
              </a:r>
            </a:p>
          </p:txBody>
        </p:sp>
      </p:grpSp>
      <p:sp>
        <p:nvSpPr>
          <p:cNvPr id="13" name="Rectangle: Rounded Corners 6"/>
          <p:cNvSpPr/>
          <p:nvPr/>
        </p:nvSpPr>
        <p:spPr>
          <a:xfrm>
            <a:off x="6627812" y="3429000"/>
            <a:ext cx="1954356" cy="12192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11957" y="3463209"/>
            <a:ext cx="181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asCircle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6847939" y="3972781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6847939" y="3974008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</p:spTree>
    <p:extLst>
      <p:ext uri="{BB962C8B-B14F-4D97-AF65-F5344CB8AC3E}">
        <p14:creationId xmlns:p14="http://schemas.microsoft.com/office/powerpoint/2010/main" val="35742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4506E-6 2.59259E-6 L 0.20618 0.06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0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An object's type can be checked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constructor.name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Checking whether an object inherits from a certain class can be done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instanceof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Object Type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828799"/>
            <a:ext cx="1054009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let p =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Person</a:t>
            </a:r>
            <a:r>
              <a:rPr lang="en-US" dirty="0">
                <a:solidFill>
                  <a:schemeClr val="tx1"/>
                </a:solidFill>
                <a:effectLst/>
              </a:rPr>
              <a:t>("</a:t>
            </a:r>
            <a:r>
              <a:rPr lang="en-US" noProof="1">
                <a:solidFill>
                  <a:schemeClr val="tx1"/>
                </a:solidFill>
                <a:effectLst/>
              </a:rPr>
              <a:t>Pesho","</a:t>
            </a:r>
            <a:r>
              <a:rPr lang="en-US" dirty="0">
                <a:solidFill>
                  <a:schemeClr val="tx1"/>
                </a:solidFill>
                <a:effectLst/>
              </a:rPr>
              <a:t>pesho@hit.bg");</a:t>
            </a:r>
          </a:p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console.log(p.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constructor.name</a:t>
            </a:r>
            <a:r>
              <a:rPr lang="en-US" dirty="0">
                <a:solidFill>
                  <a:schemeClr val="tx1"/>
                </a:solidFill>
                <a:effectLst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 Person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84212" y="4599294"/>
            <a:ext cx="1054009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let t =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Teacher</a:t>
            </a:r>
            <a:r>
              <a:rPr lang="en-US" dirty="0">
                <a:solidFill>
                  <a:schemeClr val="tx1"/>
                </a:solidFill>
                <a:effectLst/>
              </a:rPr>
              <a:t>("</a:t>
            </a:r>
            <a:r>
              <a:rPr lang="en-US" noProof="1">
                <a:solidFill>
                  <a:schemeClr val="tx1"/>
                </a:solidFill>
                <a:effectLst/>
              </a:rPr>
              <a:t>Pesho","pesho@hit.bg","</a:t>
            </a:r>
            <a:r>
              <a:rPr lang="en-US" dirty="0">
                <a:solidFill>
                  <a:schemeClr val="tx1"/>
                </a:solidFill>
                <a:effectLst/>
              </a:rPr>
              <a:t>PHP");</a:t>
            </a:r>
          </a:p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console.log(t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instanceof</a:t>
            </a:r>
            <a:r>
              <a:rPr lang="en-US" dirty="0">
                <a:solidFill>
                  <a:schemeClr val="tx1"/>
                </a:solidFill>
                <a:effectLst/>
              </a:rPr>
              <a:t> Person)</a:t>
            </a:r>
          </a:p>
          <a:p>
            <a:pPr>
              <a:lnSpc>
                <a:spcPct val="105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6838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Rectangle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Figure</a:t>
            </a:r>
            <a:r>
              <a:rPr lang="en-US" noProof="1"/>
              <a:t>: </a:t>
            </a:r>
            <a:r>
              <a:rPr lang="en-US" noProof="1">
                <a:sym typeface="Wingdings" panose="05000000000000000000" pitchFamily="2" charset="2"/>
              </a:rPr>
              <a:t>an abstract class with methods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</a:t>
            </a:r>
            <a:r>
              <a:rPr lang="en-US" noProof="1">
                <a:sym typeface="Wingdings" panose="05000000000000000000" pitchFamily="2" charset="2"/>
              </a:rPr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don't need implementations as the class is abstract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Circle</a:t>
            </a:r>
            <a:r>
              <a:rPr lang="en-US" noProof="1">
                <a:sym typeface="Wingdings" panose="05000000000000000000" pitchFamily="2" charset="2"/>
              </a:rPr>
              <a:t>: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 and has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radius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- returns </a:t>
            </a:r>
            <a:r>
              <a:rPr lang="en-US" i="1" noProof="1">
                <a:sym typeface="Wingdings" panose="05000000000000000000" pitchFamily="2" charset="2"/>
              </a:rPr>
              <a:t>"Circle - radius: {radius}"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- returns circle's area (PI * r * r)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Rectangle</a:t>
            </a:r>
            <a:r>
              <a:rPr lang="en-US" noProof="1">
                <a:sym typeface="Wingdings" panose="05000000000000000000" pitchFamily="2" charset="2"/>
              </a:rPr>
              <a:t>: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 and has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width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height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- returns </a:t>
            </a:r>
            <a:r>
              <a:rPr lang="en-US" i="1" noProof="1">
                <a:sym typeface="Wingdings" panose="05000000000000000000" pitchFamily="2" charset="2"/>
              </a:rPr>
              <a:t>"Rectangle - width: {width}, height: {height}"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- returns rectangle's area (width * height)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Class Hierarchy</a:t>
            </a:r>
          </a:p>
        </p:txBody>
      </p:sp>
    </p:spTree>
    <p:extLst>
      <p:ext uri="{BB962C8B-B14F-4D97-AF65-F5344CB8AC3E}">
        <p14:creationId xmlns:p14="http://schemas.microsoft.com/office/powerpoint/2010/main" val="1263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54691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classHierarchy</a:t>
            </a:r>
            <a:r>
              <a:rPr lang="en-US" sz="2400" noProof="1">
                <a:solidFill>
                  <a:schemeClr val="tx1"/>
                </a:solidFill>
              </a:rPr>
              <a:t>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class Figure{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if(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new.target</a:t>
            </a:r>
            <a:r>
              <a:rPr lang="en-US" sz="2400" noProof="1">
                <a:solidFill>
                  <a:schemeClr val="tx1"/>
                </a:solidFill>
              </a:rPr>
              <a:t> ===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    throw new Error("Cannot instantiate an abstract class.");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undefined;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let type = this.constructor.name;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type;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4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class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sz="2400" noProof="1">
                <a:solidFill>
                  <a:schemeClr val="tx1"/>
                </a:solidFill>
              </a:rPr>
              <a:t> extends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constructor(radius){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super();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this.radius = radius;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Math.PI * this.radius * this.radius;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super.toString() + ` - radius: ${this.radius}`;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  <a:endParaRPr lang="en-US" sz="2400" i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Class Hierarchy(3)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4922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class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400" noProof="1">
                <a:solidFill>
                  <a:schemeClr val="tx1"/>
                </a:solidFill>
              </a:rPr>
              <a:t> extends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constructor(width, height){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super();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this.width = width;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this.height = height;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this.width * this.height;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super.toString() + ` - width: ${this.width}, height: ${this.height}`;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400" noProof="1">
                <a:solidFill>
                  <a:schemeClr val="tx1"/>
                </a:solidFill>
              </a:rPr>
              <a:t> {Figure,Circle,Rectangle}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}</a:t>
            </a:r>
            <a:endParaRPr lang="en-US" sz="2400" i="1" noProof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262" y="616323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Inheritance Hierarchy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Inheritance allows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extending</a:t>
            </a:r>
            <a:r>
              <a:rPr lang="en-US" sz="3200" dirty="0"/>
              <a:t> existing classes</a:t>
            </a:r>
          </a:p>
          <a:p>
            <a:r>
              <a:rPr lang="en-US" sz="3200" dirty="0"/>
              <a:t>All objects in JS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prototypes</a:t>
            </a:r>
          </a:p>
          <a:p>
            <a:r>
              <a:rPr lang="en-US" sz="3200" dirty="0"/>
              <a:t>An object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looks for properties </a:t>
            </a:r>
            <a:r>
              <a:rPr lang="en-US" sz="3200" dirty="0"/>
              <a:t>in it’s prototype</a:t>
            </a:r>
          </a:p>
          <a:p>
            <a:r>
              <a:rPr lang="en-US" sz="3200" dirty="0"/>
              <a:t>Prototypes form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hierarchical chain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Inheritance and Prototypes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2" y="1752600"/>
            <a:ext cx="4427332" cy="1778158"/>
          </a:xfrm>
        </p:spPr>
        <p:txBody>
          <a:bodyPr/>
          <a:lstStyle/>
          <a:p>
            <a:r>
              <a:rPr lang="en-US" dirty="0"/>
              <a:t>Simple Class Inheritance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4412" y="3892435"/>
            <a:ext cx="4427332" cy="1365365"/>
          </a:xfrm>
        </p:spPr>
        <p:txBody>
          <a:bodyPr/>
          <a:lstStyle/>
          <a:p>
            <a:r>
              <a:rPr lang="en-US" dirty="0"/>
              <a:t>Inheriting Data</a:t>
            </a:r>
            <a:br>
              <a:rPr lang="en-US" dirty="0"/>
            </a:br>
            <a:r>
              <a:rPr lang="en-US" dirty="0"/>
              <a:t>and Methods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22883" y="1141475"/>
            <a:ext cx="2923730" cy="4846708"/>
            <a:chOff x="1979612" y="1567058"/>
            <a:chExt cx="2410271" cy="3995542"/>
          </a:xfrm>
        </p:grpSpPr>
        <p:cxnSp>
          <p:nvCxnSpPr>
            <p:cNvPr id="10" name="Straight Arrow Connector 35"/>
            <p:cNvCxnSpPr>
              <a:stCxn id="35" idx="0"/>
              <a:endCxn id="12" idx="2"/>
            </p:cNvCxnSpPr>
            <p:nvPr/>
          </p:nvCxnSpPr>
          <p:spPr>
            <a:xfrm flipV="1">
              <a:off x="3184748" y="3441970"/>
              <a:ext cx="0" cy="74903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979612" y="1567058"/>
              <a:ext cx="2410271" cy="1874912"/>
              <a:chOff x="4446384" y="1457528"/>
              <a:chExt cx="2943427" cy="1874912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457528"/>
                <a:ext cx="2943427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770843" y="204372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70412" y="1495064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Person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email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979612" y="4191000"/>
              <a:ext cx="2410271" cy="1371600"/>
              <a:chOff x="4446384" y="1457528"/>
              <a:chExt cx="2943427" cy="1371600"/>
            </a:xfrm>
          </p:grpSpPr>
          <p:sp>
            <p:nvSpPr>
              <p:cNvPr id="35" name="Rectangle: Rounded Corners 6"/>
              <p:cNvSpPr/>
              <p:nvPr/>
            </p:nvSpPr>
            <p:spPr>
              <a:xfrm>
                <a:off x="4446384" y="1457528"/>
                <a:ext cx="2943427" cy="1371600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: Rounded Corners 13"/>
              <p:cNvSpPr/>
              <p:nvPr/>
            </p:nvSpPr>
            <p:spPr>
              <a:xfrm>
                <a:off x="4770843" y="205174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subject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70412" y="1503083"/>
                <a:ext cx="1981899" cy="48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Teacher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22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>
            <a:normAutofit/>
          </a:bodyPr>
          <a:lstStyle/>
          <a:p>
            <a:r>
              <a:rPr lang="en-US" dirty="0"/>
              <a:t>Classes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(extend) other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</a:t>
            </a:r>
            <a:r>
              <a:rPr lang="en-US" dirty="0"/>
              <a:t>inherits data + methods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</a:t>
            </a:r>
          </a:p>
          <a:p>
            <a:pPr>
              <a:spcBef>
                <a:spcPts val="1200"/>
              </a:spcBef>
            </a:pPr>
            <a:r>
              <a:rPr lang="en-US" dirty="0"/>
              <a:t>Child class can: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(data)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accessor</a:t>
            </a:r>
            <a:r>
              <a:rPr lang="en-US" dirty="0"/>
              <a:t>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cxnSp>
        <p:nvCxnSpPr>
          <p:cNvPr id="17" name="Straight Arrow Connector 35"/>
          <p:cNvCxnSpPr>
            <a:stCxn id="20" idx="0"/>
            <a:endCxn id="23" idx="2"/>
          </p:cNvCxnSpPr>
          <p:nvPr/>
        </p:nvCxnSpPr>
        <p:spPr>
          <a:xfrm flipV="1">
            <a:off x="9966548" y="3667541"/>
            <a:ext cx="0" cy="908595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8504682" y="1393219"/>
            <a:ext cx="2923730" cy="2274322"/>
            <a:chOff x="4446384" y="1457528"/>
            <a:chExt cx="2943427" cy="1874912"/>
          </a:xfrm>
        </p:grpSpPr>
        <p:sp>
          <p:nvSpPr>
            <p:cNvPr id="23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04682" y="4576137"/>
            <a:ext cx="2923730" cy="1663790"/>
            <a:chOff x="4446384" y="1457528"/>
            <a:chExt cx="2943427" cy="1371600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729592" y="597614"/>
            <a:ext cx="2481447" cy="1097369"/>
          </a:xfrm>
          <a:prstGeom prst="wedgeRoundRectCallout">
            <a:avLst>
              <a:gd name="adj1" fmla="val 68028"/>
              <a:gd name="adj2" fmla="val 47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sz="3000" noProof="1">
                <a:solidFill>
                  <a:srgbClr val="FFFFFF"/>
                </a:solidFill>
              </a:rPr>
              <a:t> (parent, super)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5494540" y="3725907"/>
            <a:ext cx="2706771" cy="1148493"/>
          </a:xfrm>
          <a:prstGeom prst="wedgeRoundRectCallout">
            <a:avLst>
              <a:gd name="adj1" fmla="val 67018"/>
              <a:gd name="adj2" fmla="val 50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Child</a:t>
            </a:r>
            <a:r>
              <a:rPr lang="en-US" sz="3000" noProof="1">
                <a:solidFill>
                  <a:srgbClr val="FFFFFF"/>
                </a:solidFill>
              </a:rPr>
              <a:t> (derived)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3668" y="1066800"/>
            <a:ext cx="7924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.name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name;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.email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3668" y="3659224"/>
            <a:ext cx="79248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Teacher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subject)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noProof="1"/>
              <a:t>(name, email);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.subject = subject;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875212" y="2529786"/>
            <a:ext cx="3045268" cy="994277"/>
          </a:xfrm>
          <a:prstGeom prst="wedgeRoundRectCallout">
            <a:avLst>
              <a:gd name="adj1" fmla="val -64335"/>
              <a:gd name="adj2" fmla="val 579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class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Teacher</a:t>
            </a:r>
            <a:r>
              <a:rPr lang="en-US" sz="3000" noProof="1">
                <a:solidFill>
                  <a:srgbClr val="FFFFFF"/>
                </a:solidFill>
              </a:rPr>
              <a:t> inherits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11089" y="4695216"/>
            <a:ext cx="2259519" cy="1514272"/>
          </a:xfrm>
          <a:prstGeom prst="wedgeRoundRectCallout">
            <a:avLst>
              <a:gd name="adj1" fmla="val -92005"/>
              <a:gd name="adj2" fmla="val -3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the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parent constructor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7160" y="3745916"/>
            <a:ext cx="2957176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15416" y="4597336"/>
            <a:ext cx="3907244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35"/>
          <p:cNvCxnSpPr>
            <a:stCxn id="19" idx="0"/>
            <a:endCxn id="14" idx="2"/>
          </p:cNvCxnSpPr>
          <p:nvPr/>
        </p:nvCxnSpPr>
        <p:spPr>
          <a:xfrm flipV="1">
            <a:off x="10316933" y="3564163"/>
            <a:ext cx="0" cy="108760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>
            <a:off x="9218612" y="1496598"/>
            <a:ext cx="2196641" cy="2067565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411" y="1495064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18612" y="4651764"/>
            <a:ext cx="2196641" cy="1512536"/>
            <a:chOff x="4446384" y="1457528"/>
            <a:chExt cx="2943427" cy="1371600"/>
          </a:xfrm>
        </p:grpSpPr>
        <p:sp>
          <p:nvSpPr>
            <p:cNvPr id="19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0411" y="1503083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1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408888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console.log("Person: " +</a:t>
            </a:r>
          </a:p>
          <a:p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p.name</a:t>
            </a:r>
            <a:r>
              <a:rPr lang="en-US" sz="3000" noProof="1"/>
              <a:t> +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p.email</a:t>
            </a:r>
            <a:r>
              <a:rPr lang="en-US" sz="3000" noProof="1"/>
              <a:t> + ')');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Person: Maria (maria@gmail.com)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3950790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console.log("Teacher: "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t.name</a:t>
            </a:r>
            <a:r>
              <a:rPr lang="en-US" sz="3000" noProof="1"/>
              <a:t> +</a:t>
            </a:r>
          </a:p>
          <a:p>
            <a:r>
              <a:rPr lang="en-US" sz="3000" noProof="1"/>
              <a:t> 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t.email</a:t>
            </a:r>
            <a:r>
              <a:rPr lang="en-US" sz="3000" noProof="1"/>
              <a:t> + '), teaches 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t.subject</a:t>
            </a:r>
            <a:r>
              <a:rPr lang="en-US" sz="3000" noProof="1"/>
              <a:t>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Teacher: Ivan (iv@yahoo.com), teaches PHP</a:t>
            </a:r>
          </a:p>
        </p:txBody>
      </p:sp>
    </p:spTree>
    <p:extLst>
      <p:ext uri="{BB962C8B-B14F-4D97-AF65-F5344CB8AC3E}">
        <p14:creationId xmlns:p14="http://schemas.microsoft.com/office/powerpoint/2010/main" val="19301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function </a:t>
            </a:r>
            <a:r>
              <a:rPr lang="en-US" dirty="0"/>
              <a:t>/ arrow function / class definition</a:t>
            </a:r>
          </a:p>
          <a:p>
            <a:r>
              <a:rPr lang="en-US" dirty="0"/>
              <a:t>Submit multiple classes as function returning JS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Classes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261270"/>
            <a:ext cx="10540094" cy="25468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function personAndTeacherClasses()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/>
              <a:t> extends Person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/>
              <a:t>;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  <a:endParaRPr lang="en-US" sz="30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56156" y="1404099"/>
            <a:ext cx="3326320" cy="2296437"/>
          </a:xfrm>
        </p:spPr>
        <p:txBody>
          <a:bodyPr/>
          <a:lstStyle/>
          <a:p>
            <a:r>
              <a:rPr lang="en-US" dirty="0"/>
              <a:t>Accessing Parent Members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056156" y="4015399"/>
            <a:ext cx="3326320" cy="2156801"/>
          </a:xfrm>
        </p:spPr>
        <p:txBody>
          <a:bodyPr/>
          <a:lstStyle/>
          <a:p>
            <a:r>
              <a:rPr lang="en-US" dirty="0"/>
              <a:t>Invoking Parent Methods</a:t>
            </a:r>
          </a:p>
        </p:txBody>
      </p:sp>
      <p:cxnSp>
        <p:nvCxnSpPr>
          <p:cNvPr id="10" name="Straight Arrow Connector 35"/>
          <p:cNvCxnSpPr>
            <a:stCxn id="35" idx="0"/>
            <a:endCxn id="12" idx="2"/>
          </p:cNvCxnSpPr>
          <p:nvPr/>
        </p:nvCxnSpPr>
        <p:spPr>
          <a:xfrm rot="5400000" flipH="1" flipV="1">
            <a:off x="2726678" y="2882826"/>
            <a:ext cx="1029510" cy="166465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/>
          <p:cNvGrpSpPr/>
          <p:nvPr/>
        </p:nvGrpSpPr>
        <p:grpSpPr>
          <a:xfrm>
            <a:off x="2511662" y="609600"/>
            <a:ext cx="3124201" cy="2590800"/>
            <a:chOff x="4446384" y="1457530"/>
            <a:chExt cx="2943427" cy="2135810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30"/>
              <a:ext cx="2943427" cy="213581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3" y="2043720"/>
              <a:ext cx="2281666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4" y="2494477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939270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89012" y="4229910"/>
            <a:ext cx="2840183" cy="2094690"/>
            <a:chOff x="4446384" y="1457528"/>
            <a:chExt cx="2943427" cy="1682720"/>
          </a:xfrm>
        </p:grpSpPr>
        <p:sp>
          <p:nvSpPr>
            <p:cNvPr id="35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770843" y="2051740"/>
              <a:ext cx="2281666" cy="4298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481544"/>
              <a:ext cx="2281666" cy="4331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6" name="Straight Arrow Connector 35"/>
          <p:cNvCxnSpPr>
            <a:stCxn id="44" idx="0"/>
            <a:endCxn id="12" idx="2"/>
          </p:cNvCxnSpPr>
          <p:nvPr/>
        </p:nvCxnSpPr>
        <p:spPr>
          <a:xfrm rot="16200000" flipV="1">
            <a:off x="4392687" y="2881476"/>
            <a:ext cx="1029510" cy="1667358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: Elbow 8"/>
          <p:cNvCxnSpPr>
            <a:stCxn id="21" idx="1"/>
            <a:endCxn id="17" idx="1"/>
          </p:cNvCxnSpPr>
          <p:nvPr/>
        </p:nvCxnSpPr>
        <p:spPr>
          <a:xfrm rot="10800000" flipH="1">
            <a:off x="1302089" y="2679310"/>
            <a:ext cx="1553959" cy="3094906"/>
          </a:xfrm>
          <a:prstGeom prst="bentConnector3">
            <a:avLst>
              <a:gd name="adj1" fmla="val -38499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stCxn id="47" idx="3"/>
            <a:endCxn id="17" idx="3"/>
          </p:cNvCxnSpPr>
          <p:nvPr/>
        </p:nvCxnSpPr>
        <p:spPr>
          <a:xfrm flipH="1" flipV="1">
            <a:off x="5277844" y="2679310"/>
            <a:ext cx="1557897" cy="3093974"/>
          </a:xfrm>
          <a:prstGeom prst="bentConnector3">
            <a:avLst>
              <a:gd name="adj1" fmla="val -3965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321029" y="4229910"/>
            <a:ext cx="2840183" cy="2094690"/>
            <a:chOff x="4446384" y="1457528"/>
            <a:chExt cx="2943427" cy="1682720"/>
          </a:xfrm>
        </p:grpSpPr>
        <p:sp>
          <p:nvSpPr>
            <p:cNvPr id="44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13"/>
            <p:cNvSpPr/>
            <p:nvPr/>
          </p:nvSpPr>
          <p:spPr>
            <a:xfrm>
              <a:off x="4770843" y="2051740"/>
              <a:ext cx="2281666" cy="42830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47" name="Rectangle: Rounded Corners 13"/>
            <p:cNvSpPr/>
            <p:nvPr/>
          </p:nvSpPr>
          <p:spPr>
            <a:xfrm>
              <a:off x="4770843" y="2480047"/>
              <a:ext cx="2281666" cy="43462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4559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080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1865</Words>
  <Application>Microsoft Office PowerPoint</Application>
  <PresentationFormat>Custom</PresentationFormat>
  <Paragraphs>466</Paragraphs>
  <Slides>41</Slides>
  <Notes>6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Inheritance and Prototypes</vt:lpstr>
      <vt:lpstr>Table of Contents</vt:lpstr>
      <vt:lpstr>Have a Question?</vt:lpstr>
      <vt:lpstr>Simple Class Inheritance</vt:lpstr>
      <vt:lpstr>Class Inheritance</vt:lpstr>
      <vt:lpstr>Class Inheritance – Example</vt:lpstr>
      <vt:lpstr>Class Inheritance – Example (2)</vt:lpstr>
      <vt:lpstr>Submitting Classes in the Judge</vt:lpstr>
      <vt:lpstr>Accessing Parent Members</vt:lpstr>
      <vt:lpstr>Inheriting and Replacing toString() – Person</vt:lpstr>
      <vt:lpstr>Inheriting and Replacing toString() – Teacher</vt:lpstr>
      <vt:lpstr>Inheriting and Replacing toString() – Student</vt:lpstr>
      <vt:lpstr>Inheriting and Replacing toString() – Usage</vt:lpstr>
      <vt:lpstr>The Prototype Chains</vt:lpstr>
      <vt:lpstr>The Prototype Chain for JS Classes</vt:lpstr>
      <vt:lpstr>Prototypes in JavaScript</vt:lpstr>
      <vt:lpstr>Prototype Chain (for Classes)</vt:lpstr>
      <vt:lpstr>Prototypes in Classes and Objects</vt:lpstr>
      <vt:lpstr>Prototype Chains for Classes and Objects</vt:lpstr>
      <vt:lpstr>Object Instantiation</vt:lpstr>
      <vt:lpstr>Object Instantiation</vt:lpstr>
      <vt:lpstr>Object Prototype Chain</vt:lpstr>
      <vt:lpstr>Object Prototype Chain</vt:lpstr>
      <vt:lpstr>Constructor Prototype Chain</vt:lpstr>
      <vt:lpstr>Problem: Extending Prototype</vt:lpstr>
      <vt:lpstr>Solution: Extending Prototype</vt:lpstr>
      <vt:lpstr>Problem: Class.prototype</vt:lpstr>
      <vt:lpstr>Abstract Classes and Mixins</vt:lpstr>
      <vt:lpstr>What is Abstract Class?</vt:lpstr>
      <vt:lpstr>What is a Mixin?</vt:lpstr>
      <vt:lpstr>What is a Mixin?</vt:lpstr>
      <vt:lpstr>Checking the Object Type</vt:lpstr>
      <vt:lpstr>Problem: Class Hierarchy</vt:lpstr>
      <vt:lpstr>Solution: Class Hierarchy</vt:lpstr>
      <vt:lpstr>Solution: Class Hierarchy(2)</vt:lpstr>
      <vt:lpstr>Solution: Class Hierarchy(3)</vt:lpstr>
      <vt:lpstr>Practice: Inheritance Hierarchy</vt:lpstr>
      <vt:lpstr>Summary</vt:lpstr>
      <vt:lpstr>Inheritance and Prototypes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Prototypes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Innos</cp:lastModifiedBy>
  <cp:revision>131</cp:revision>
  <dcterms:created xsi:type="dcterms:W3CDTF">2014-01-02T17:00:34Z</dcterms:created>
  <dcterms:modified xsi:type="dcterms:W3CDTF">2016-11-01T12:40:32Z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